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  <p:sldMasterId id="2147483684" r:id="rId5"/>
  </p:sldMasterIdLst>
  <p:notesMasterIdLst>
    <p:notesMasterId r:id="rId20"/>
  </p:notesMasterIdLst>
  <p:handoutMasterIdLst>
    <p:handoutMasterId r:id="rId21"/>
  </p:handoutMasterIdLst>
  <p:sldIdLst>
    <p:sldId id="262" r:id="rId6"/>
    <p:sldId id="263" r:id="rId7"/>
    <p:sldId id="265" r:id="rId8"/>
    <p:sldId id="266" r:id="rId9"/>
    <p:sldId id="267" r:id="rId10"/>
    <p:sldId id="276" r:id="rId11"/>
    <p:sldId id="269" r:id="rId12"/>
    <p:sldId id="275" r:id="rId13"/>
    <p:sldId id="270" r:id="rId14"/>
    <p:sldId id="273" r:id="rId15"/>
    <p:sldId id="271" r:id="rId16"/>
    <p:sldId id="272" r:id="rId17"/>
    <p:sldId id="274" r:id="rId18"/>
    <p:sldId id="277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8BA8B39-8318-3A45-92EF-91AB93438BC9}">
          <p14:sldIdLst>
            <p14:sldId id="262"/>
            <p14:sldId id="263"/>
            <p14:sldId id="265"/>
            <p14:sldId id="266"/>
            <p14:sldId id="267"/>
            <p14:sldId id="276"/>
            <p14:sldId id="269"/>
            <p14:sldId id="275"/>
            <p14:sldId id="270"/>
            <p14:sldId id="273"/>
            <p14:sldId id="271"/>
            <p14:sldId id="272"/>
            <p14:sldId id="274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EFE4465-6DA9-DA1B-6565-54AF08DA906E}" name="Ayala Lopez, Paula" initials="" userId="S::payalalopez@sanborn.com::5ed87571-92c1-45d2-96c9-5ab761defa61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FFFFF"/>
    <a:srgbClr val="0C0C0C"/>
    <a:srgbClr val="0071F2"/>
    <a:srgbClr val="0479FF"/>
    <a:srgbClr val="0070F0"/>
    <a:srgbClr val="0E1114"/>
    <a:srgbClr val="BABCBC"/>
    <a:srgbClr val="878787"/>
    <a:srgbClr val="2121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511"/>
    <p:restoredTop sz="69329"/>
  </p:normalViewPr>
  <p:slideViewPr>
    <p:cSldViewPr snapToGrid="0">
      <p:cViewPr varScale="1">
        <p:scale>
          <a:sx n="143" d="100"/>
          <a:sy n="143" d="100"/>
        </p:scale>
        <p:origin x="2400" y="20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7" d="100"/>
          <a:sy n="97" d="100"/>
        </p:scale>
        <p:origin x="4328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microsoft.com/office/2018/10/relationships/authors" Target="authors.xml"/><Relationship Id="rId3" Type="http://schemas.openxmlformats.org/officeDocument/2006/relationships/customXml" Target="../customXml/item3.xml"/><Relationship Id="rId21" Type="http://schemas.openxmlformats.org/officeDocument/2006/relationships/handoutMaster" Target="handoutMasters/handoutMaster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theme" Target="theme/theme1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36DC419-75F7-F31F-4A94-43D984342D5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EE4C95-70D8-44B0-C213-909DD31406B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1E498D-52DC-9C41-A7C1-D37CC007B3FA}" type="datetimeFigureOut">
              <a:rPr lang="en-US" smtClean="0"/>
              <a:t>3/20/25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5C67BF-F077-5369-B594-A1C821F2448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458229D-37AC-EE72-522F-E08FCCBDA8F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2F6C51F-8F6D-434F-9B71-542A87F328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4065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svg>
</file>

<file path=ppt/media/image4.png>
</file>

<file path=ppt/media/image5.jp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C86183-1296-8648-8663-55E3FC8D23B7}" type="datetimeFigureOut">
              <a:rPr lang="en-US" smtClean="0"/>
              <a:t>3/20/25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E37294-DE33-0E47-B3E8-449D2B55F7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8398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Actually walk through documentation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37294-DE33-0E47-B3E8-449D2B55F703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061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Accessibility: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</a:rPr>
              <a:t>WCAG 2.1, currently 2.2, goes into A, AA, AAA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800" dirty="0">
                <a:effectLst/>
                <a:latin typeface="Calibri" panose="020F0502020204030204" pitchFamily="34" charset="0"/>
              </a:rPr>
              <a:t>We use Aria = Accessible Rich Internet Applications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…could be a whole </a:t>
            </a:r>
            <a:r>
              <a:rPr lang="en-US" sz="1200" dirty="0" err="1">
                <a:effectLst/>
                <a:latin typeface="Calibri" panose="020F0502020204030204" pitchFamily="34" charset="0"/>
              </a:rPr>
              <a:t>nother</a:t>
            </a:r>
            <a:r>
              <a:rPr lang="en-US" sz="1200" dirty="0">
                <a:effectLst/>
                <a:latin typeface="Calibri" panose="020F0502020204030204" pitchFamily="34" charset="0"/>
              </a:rPr>
              <a:t> dev lunch using Aria-live, aria-</a:t>
            </a:r>
            <a:r>
              <a:rPr lang="en-US" sz="1200" dirty="0" err="1">
                <a:effectLst/>
                <a:latin typeface="Calibri" panose="020F0502020204030204" pitchFamily="34" charset="0"/>
              </a:rPr>
              <a:t>describedby</a:t>
            </a:r>
            <a:r>
              <a:rPr lang="en-US" sz="1200" dirty="0">
                <a:effectLst/>
                <a:latin typeface="Calibri" panose="020F0502020204030204" pitchFamily="34" charset="0"/>
              </a:rPr>
              <a:t>, aria-label. No aria is better than bad aria though!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Focus trapping, animations, etc.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Web Editing: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Editing a feature service, very cool, easy to apply edits and store your data in this way with many built in components for doing so.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3d Mapping: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ESRI’s 3D capabilities are quite good – because the data and 3d meshes exist close to where you are doing the data. More on this later.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 err="1">
                <a:effectLst/>
                <a:latin typeface="Calibri" panose="020F0502020204030204" pitchFamily="34" charset="0"/>
              </a:rPr>
              <a:t>SpeedGeeking</a:t>
            </a: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Geometric Operators in ESRI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How to do things like buffers, measurements, projections, contains/crosses/etc. client-side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Routing Services with OpenLayers: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Using Location Platform Services to do routing in OpenLayers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Time Data w/ ESRI </a:t>
            </a:r>
            <a:r>
              <a:rPr lang="en-US" sz="1200" dirty="0" err="1">
                <a:effectLst/>
                <a:latin typeface="Calibri" panose="020F0502020204030204" pitchFamily="34" charset="0"/>
              </a:rPr>
              <a:t>Javascript</a:t>
            </a:r>
            <a:r>
              <a:rPr lang="en-US" sz="1200" dirty="0">
                <a:effectLst/>
                <a:latin typeface="Calibri" panose="020F0502020204030204" pitchFamily="34" charset="0"/>
              </a:rPr>
              <a:t> API: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Updating with pushes and pulls (</a:t>
            </a:r>
            <a:r>
              <a:rPr lang="en-US" sz="1200" dirty="0" err="1">
                <a:effectLst/>
                <a:latin typeface="Calibri" panose="020F0502020204030204" pitchFamily="34" charset="0"/>
              </a:rPr>
              <a:t>streamLayers</a:t>
            </a:r>
            <a:r>
              <a:rPr lang="en-US" sz="1200" dirty="0">
                <a:effectLst/>
                <a:latin typeface="Calibri" panose="020F0502020204030204" pitchFamily="34" charset="0"/>
              </a:rPr>
              <a:t>, can connect to a stream service or a custom </a:t>
            </a:r>
            <a:r>
              <a:rPr lang="en-US" sz="1200" dirty="0" err="1">
                <a:effectLst/>
                <a:latin typeface="Calibri" panose="020F0502020204030204" pitchFamily="34" charset="0"/>
              </a:rPr>
              <a:t>websocket</a:t>
            </a:r>
            <a:r>
              <a:rPr lang="en-US" sz="1200" dirty="0">
                <a:effectLst/>
                <a:latin typeface="Calibri" panose="020F0502020204030204" pitchFamily="34" charset="0"/>
              </a:rPr>
              <a:t> service)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lang="en-US" sz="1200" dirty="0">
              <a:effectLst/>
              <a:latin typeface="Calibri" panose="020F050202020403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Imagery: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dirty="0">
                <a:effectLst/>
                <a:latin typeface="Calibri" panose="020F0502020204030204" pitchFamily="34" charset="0"/>
              </a:rPr>
              <a:t>Different types of imagery in ESRI, how it is handled, how to query, etc.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37294-DE33-0E47-B3E8-449D2B55F703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2459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37294-DE33-0E47-B3E8-449D2B55F703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37298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69A48E3-3570-9B0C-A2F3-D0E7EFFC0B5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9270753-1170-F29F-1642-2983375B41A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F761494-8A66-C4F6-F91C-720CB52B1B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0A5D33-067C-2CC1-5D0E-DD67BC91F8E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E37294-DE33-0E47-B3E8-449D2B55F70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6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9CBF-D4A5-0C0E-8ECC-E62C3567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ptos Light" panose="020B0004020202020204" pitchFamily="34" charset="0"/>
              </a:defRPr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363BC7DD-493E-CA19-F919-079130871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9" y="1841201"/>
            <a:ext cx="4672584" cy="2311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" name="Graphic 1">
            <a:extLst>
              <a:ext uri="{FF2B5EF4-FFF2-40B4-BE49-F238E27FC236}">
                <a16:creationId xmlns:a16="http://schemas.microsoft.com/office/drawing/2014/main" id="{0D46AFFC-176C-9593-E9BE-46D3B0870FC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3718" y="6032389"/>
            <a:ext cx="1475362" cy="640080"/>
          </a:xfrm>
          <a:prstGeom prst="rect">
            <a:avLst/>
          </a:prstGeom>
        </p:spPr>
      </p:pic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145DCE8-2A43-3E28-5776-5A9FD4243B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5979" y="0"/>
            <a:ext cx="6826181" cy="5993429"/>
          </a:xfrm>
          <a:custGeom>
            <a:avLst/>
            <a:gdLst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552244"/>
              <a:gd name="connsiteY0" fmla="*/ 0 h 5993429"/>
              <a:gd name="connsiteX1" fmla="*/ 6078049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0 w 6078049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81418 w 6078049"/>
              <a:gd name="connsiteY8" fmla="*/ 9144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0 w 6078049"/>
              <a:gd name="connsiteY7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78049" h="5993429">
                <a:moveTo>
                  <a:pt x="0" y="0"/>
                </a:moveTo>
                <a:lnTo>
                  <a:pt x="6078049" y="0"/>
                </a:lnTo>
                <a:lnTo>
                  <a:pt x="6078049" y="5993429"/>
                </a:lnTo>
                <a:lnTo>
                  <a:pt x="3575899" y="5993429"/>
                </a:lnTo>
                <a:lnTo>
                  <a:pt x="1" y="5993429"/>
                </a:lnTo>
                <a:cubicBezTo>
                  <a:pt x="852234" y="3979081"/>
                  <a:pt x="1096644" y="3509845"/>
                  <a:pt x="1095998" y="2996715"/>
                </a:cubicBezTo>
                <a:cubicBezTo>
                  <a:pt x="1095352" y="2483585"/>
                  <a:pt x="882346" y="2101613"/>
                  <a:pt x="0" y="0"/>
                </a:cubicBezTo>
                <a:close/>
              </a:path>
            </a:pathLst>
          </a:custGeom>
        </p:spPr>
        <p:txBody>
          <a:bodyPr wrap="square" anchor="ctr" anchorCtr="1">
            <a:noAutofit/>
          </a:bodyPr>
          <a:lstStyle/>
          <a:p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AB1CF5C9-5C27-27D5-A3BE-67A9D0FB607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711840" y="6307343"/>
            <a:ext cx="85075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</a:t>
            </a:r>
            <a:fld id="{4CBD420A-D657-2845-B9DB-69AE8D1F75D7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5E5D15D-EFB8-4710-80B2-F78689FDDA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, The Sanborn Map Company, Inc.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43416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1C48DD-1315-9853-0BF7-160CF3F2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5040AFA5-9570-1C24-592E-FD55E41F66F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5979" y="0"/>
            <a:ext cx="6826181" cy="5993429"/>
          </a:xfrm>
          <a:custGeom>
            <a:avLst/>
            <a:gdLst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552244"/>
              <a:gd name="connsiteY0" fmla="*/ 0 h 5993429"/>
              <a:gd name="connsiteX1" fmla="*/ 6078049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0 w 6078049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81418 w 6078049"/>
              <a:gd name="connsiteY8" fmla="*/ 9144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0 w 6078049"/>
              <a:gd name="connsiteY7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78049" h="5993429">
                <a:moveTo>
                  <a:pt x="0" y="0"/>
                </a:moveTo>
                <a:lnTo>
                  <a:pt x="6078049" y="0"/>
                </a:lnTo>
                <a:lnTo>
                  <a:pt x="6078049" y="5993429"/>
                </a:lnTo>
                <a:lnTo>
                  <a:pt x="3575899" y="5993429"/>
                </a:lnTo>
                <a:lnTo>
                  <a:pt x="1" y="5993429"/>
                </a:lnTo>
                <a:cubicBezTo>
                  <a:pt x="852234" y="3979081"/>
                  <a:pt x="1096644" y="3509845"/>
                  <a:pt x="1095998" y="2996715"/>
                </a:cubicBezTo>
                <a:cubicBezTo>
                  <a:pt x="1095352" y="2483585"/>
                  <a:pt x="882346" y="2101613"/>
                  <a:pt x="0" y="0"/>
                </a:cubicBezTo>
                <a:close/>
              </a:path>
            </a:pathLst>
          </a:custGeom>
        </p:spPr>
        <p:txBody>
          <a:bodyPr wrap="square" anchor="ctr" anchorCtr="1">
            <a:noAutofit/>
          </a:bodyPr>
          <a:lstStyle/>
          <a:p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6534D63-6D08-F701-70A8-6FD59579A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9" y="1841201"/>
            <a:ext cx="4672584" cy="2311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60141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7064-AAE2-C33F-3F3C-D06EB36D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6D8DF9-BE63-8045-0C70-B6AB4C0C1D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C73F413-A9F3-9822-03BC-C4144E16D81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8200" y="1570355"/>
            <a:ext cx="2494280" cy="2492521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5ED78E8-1EB2-F446-4881-C560207046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48860" y="1570355"/>
            <a:ext cx="2494280" cy="2492521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A2C04F2B-CF36-9DE8-E594-E97AD3593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59520" y="1570355"/>
            <a:ext cx="2494280" cy="2492521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9E9EAD-DA8C-CCC8-8E76-7985B5E2A8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521" y="4399082"/>
            <a:ext cx="2941638" cy="1281113"/>
          </a:xfrm>
        </p:spPr>
        <p:txBody>
          <a:bodyPr/>
          <a:lstStyle>
            <a:lvl1pPr algn="ctr">
              <a:defRPr sz="2200" b="0" i="0">
                <a:solidFill>
                  <a:srgbClr val="FFFFFF"/>
                </a:solidFill>
              </a:defRPr>
            </a:lvl1pPr>
            <a:lvl2pPr marL="0" indent="0" algn="ctr">
              <a:buNone/>
              <a:defRPr sz="1800" b="0" i="0">
                <a:solidFill>
                  <a:srgbClr val="FFFFFF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404DD77-95D5-110F-FBDA-8A120633A6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5181" y="4399081"/>
            <a:ext cx="2941638" cy="1281113"/>
          </a:xfrm>
        </p:spPr>
        <p:txBody>
          <a:bodyPr/>
          <a:lstStyle>
            <a:lvl1pPr algn="ctr">
              <a:defRPr sz="2200" b="0" i="0">
                <a:solidFill>
                  <a:srgbClr val="FFFFFF"/>
                </a:solidFill>
              </a:defRPr>
            </a:lvl1pPr>
            <a:lvl2pPr marL="0" indent="0" algn="ctr">
              <a:buNone/>
              <a:defRPr sz="1800" b="0" i="0">
                <a:solidFill>
                  <a:srgbClr val="FFFFFF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B52E83F-46EA-7B32-5B30-C5D3CE4517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35841" y="4399081"/>
            <a:ext cx="2941638" cy="1281113"/>
          </a:xfrm>
        </p:spPr>
        <p:txBody>
          <a:bodyPr/>
          <a:lstStyle>
            <a:lvl1pPr algn="ctr">
              <a:defRPr sz="2200" b="0" i="0">
                <a:solidFill>
                  <a:srgbClr val="FFFFFF"/>
                </a:solidFill>
              </a:defRPr>
            </a:lvl1pPr>
            <a:lvl2pPr marL="0" indent="0" algn="ctr">
              <a:buNone/>
              <a:defRPr sz="1800" b="0" i="0">
                <a:solidFill>
                  <a:srgbClr val="FFFFFF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11373518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9CBF-D4A5-0C0E-8ECC-E62C3567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ptos Light" panose="020B0004020202020204" pitchFamily="34" charset="0"/>
              </a:defRPr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363BC7DD-493E-CA19-F919-079130871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036"/>
            <a:ext cx="10515600" cy="903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04E52D7-CEC2-63BC-A4ED-9B277DCAE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588"/>
            <a:ext cx="1051560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036986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ntent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1EA9E0-2133-0B97-0640-427956A0DE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2518" y="0"/>
            <a:ext cx="601948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92062-BEA2-32AA-8635-9B4E766A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2" name="Content Placeholder 2">
            <a:extLst>
              <a:ext uri="{FF2B5EF4-FFF2-40B4-BE49-F238E27FC236}">
                <a16:creationId xmlns:a16="http://schemas.microsoft.com/office/drawing/2014/main" id="{D871D9BE-5EDC-E570-483F-CE60A41ACF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280" y="1534160"/>
            <a:ext cx="5181600" cy="37896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CF3682F-E1A0-A47B-2B2D-EA828BFF5E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280" y="802638"/>
            <a:ext cx="5181600" cy="566421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362429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Dark_Image/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1EA9E0-2133-0B97-0640-427956A0DE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48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92062-BEA2-32AA-8635-9B4E766A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3719" y="635242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A colorful triangle with a white arrow&#10;&#10;Description automatically generated">
            <a:extLst>
              <a:ext uri="{FF2B5EF4-FFF2-40B4-BE49-F238E27FC236}">
                <a16:creationId xmlns:a16="http://schemas.microsoft.com/office/drawing/2014/main" id="{3F46E4FB-846F-AD66-492B-EB8C8E2B2FB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430000" y="6114657"/>
            <a:ext cx="508281" cy="559410"/>
          </a:xfrm>
          <a:prstGeom prst="rect">
            <a:avLst/>
          </a:prstGeom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A93123D7-5B9B-37B3-0BFE-D984EB7B27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6680" y="802638"/>
            <a:ext cx="5181600" cy="566421"/>
          </a:xfrm>
        </p:spPr>
        <p:txBody>
          <a:bodyPr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4BAE2DB9-0417-F615-76F5-F7F7A621AC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680" y="1534160"/>
            <a:ext cx="5181600" cy="37896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32807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4B15-CA10-E97F-99CF-B0113D5AC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B89B1B-2C50-F7BB-8E0B-10E85764C6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4610B1B-B7CE-E190-4954-0FC5B086A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588"/>
            <a:ext cx="501396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2806036-8F87-E450-1673-9C680FAA7B1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39842" y="1396776"/>
            <a:ext cx="501396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2385478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BAAF7-DA93-693F-85D5-5F4B28271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15A9D1-0C5F-AC0C-2958-35B1F737C5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DC9C47E-B916-CE71-EA81-72BF6C9DD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09588"/>
            <a:ext cx="3276599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43B7F84-3C4F-EF37-E886-8E3795E616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077202" y="1417096"/>
            <a:ext cx="3276599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63AD31B-FE4C-51F3-2365-32B4D3A48C1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57700" y="1409587"/>
            <a:ext cx="3276599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85548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31C48DD-1315-9853-0BF7-160CF3F2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13">
            <a:extLst>
              <a:ext uri="{FF2B5EF4-FFF2-40B4-BE49-F238E27FC236}">
                <a16:creationId xmlns:a16="http://schemas.microsoft.com/office/drawing/2014/main" id="{5040AFA5-9570-1C24-592E-FD55E41F66F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5979" y="0"/>
            <a:ext cx="6826181" cy="5993429"/>
          </a:xfrm>
          <a:custGeom>
            <a:avLst/>
            <a:gdLst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552244"/>
              <a:gd name="connsiteY0" fmla="*/ 0 h 5993429"/>
              <a:gd name="connsiteX1" fmla="*/ 6078049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0 w 6078049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81418 w 6078049"/>
              <a:gd name="connsiteY8" fmla="*/ 9144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0 w 6078049"/>
              <a:gd name="connsiteY7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78049" h="5993429">
                <a:moveTo>
                  <a:pt x="0" y="0"/>
                </a:moveTo>
                <a:lnTo>
                  <a:pt x="6078049" y="0"/>
                </a:lnTo>
                <a:lnTo>
                  <a:pt x="6078049" y="5993429"/>
                </a:lnTo>
                <a:lnTo>
                  <a:pt x="3575899" y="5993429"/>
                </a:lnTo>
                <a:lnTo>
                  <a:pt x="1" y="5993429"/>
                </a:lnTo>
                <a:cubicBezTo>
                  <a:pt x="852234" y="3979081"/>
                  <a:pt x="1096644" y="3509845"/>
                  <a:pt x="1095998" y="2996715"/>
                </a:cubicBezTo>
                <a:cubicBezTo>
                  <a:pt x="1095352" y="2483585"/>
                  <a:pt x="882346" y="2101613"/>
                  <a:pt x="0" y="0"/>
                </a:cubicBezTo>
                <a:close/>
              </a:path>
            </a:pathLst>
          </a:custGeom>
        </p:spPr>
        <p:txBody>
          <a:bodyPr wrap="square" anchor="ctr" anchorCtr="1">
            <a:noAutofit/>
          </a:bodyPr>
          <a:lstStyle/>
          <a:p>
            <a:endParaRPr lang="en-US" dirty="0"/>
          </a:p>
        </p:txBody>
      </p:sp>
      <p:sp>
        <p:nvSpPr>
          <p:cNvPr id="3" name="Title Placeholder 1">
            <a:extLst>
              <a:ext uri="{FF2B5EF4-FFF2-40B4-BE49-F238E27FC236}">
                <a16:creationId xmlns:a16="http://schemas.microsoft.com/office/drawing/2014/main" id="{6A1E8753-C428-0FDA-72EF-71C6AF8916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9" y="1841201"/>
            <a:ext cx="4672584" cy="2311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290102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Present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097064-AAE2-C33F-3F3C-D06EB36D3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66D8DF9-BE63-8045-0C70-B6AB4C0C1D7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EC73F413-A9F3-9822-03BC-C4144E16D81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8200" y="1570355"/>
            <a:ext cx="2494280" cy="2492521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Picture Placeholder 6">
            <a:extLst>
              <a:ext uri="{FF2B5EF4-FFF2-40B4-BE49-F238E27FC236}">
                <a16:creationId xmlns:a16="http://schemas.microsoft.com/office/drawing/2014/main" id="{A5ED78E8-1EB2-F446-4881-C560207046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848860" y="1570355"/>
            <a:ext cx="2494280" cy="2492521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6">
            <a:extLst>
              <a:ext uri="{FF2B5EF4-FFF2-40B4-BE49-F238E27FC236}">
                <a16:creationId xmlns:a16="http://schemas.microsoft.com/office/drawing/2014/main" id="{A2C04F2B-CF36-9DE8-E594-E97AD3593F2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859520" y="1570355"/>
            <a:ext cx="2494280" cy="2492521"/>
          </a:xfrm>
          <a:prstGeom prst="ellipse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59E9EAD-DA8C-CCC8-8E76-7985B5E2A87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14521" y="4399082"/>
            <a:ext cx="2941638" cy="1281113"/>
          </a:xfrm>
        </p:spPr>
        <p:txBody>
          <a:bodyPr/>
          <a:lstStyle>
            <a:lvl1pPr algn="ctr">
              <a:defRPr sz="2200" b="0">
                <a:solidFill>
                  <a:srgbClr val="0C0C0C"/>
                </a:solidFill>
              </a:defRPr>
            </a:lvl1pPr>
            <a:lvl2pPr marL="0" indent="0" algn="ctr">
              <a:buNone/>
              <a:defRPr sz="1800" i="0"/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8404DD77-95D5-110F-FBDA-8A120633A62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625181" y="4399081"/>
            <a:ext cx="2941638" cy="1281113"/>
          </a:xfrm>
        </p:spPr>
        <p:txBody>
          <a:bodyPr/>
          <a:lstStyle>
            <a:lvl1pPr algn="ctr">
              <a:defRPr sz="2200" b="0">
                <a:solidFill>
                  <a:srgbClr val="0C0C0C"/>
                </a:solidFill>
              </a:defRPr>
            </a:lvl1pPr>
            <a:lvl2pPr marL="0" indent="0" algn="ctr">
              <a:buNone/>
              <a:defRPr sz="1800" b="0" i="0">
                <a:solidFill>
                  <a:srgbClr val="0C0C0C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  <p:sp>
        <p:nvSpPr>
          <p:cNvPr id="13" name="Text Placeholder 10">
            <a:extLst>
              <a:ext uri="{FF2B5EF4-FFF2-40B4-BE49-F238E27FC236}">
                <a16:creationId xmlns:a16="http://schemas.microsoft.com/office/drawing/2014/main" id="{CB52E83F-46EA-7B32-5B30-C5D3CE45173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635841" y="4399081"/>
            <a:ext cx="2941638" cy="1281113"/>
          </a:xfrm>
        </p:spPr>
        <p:txBody>
          <a:bodyPr/>
          <a:lstStyle>
            <a:lvl1pPr algn="ctr">
              <a:defRPr sz="2200" b="0">
                <a:solidFill>
                  <a:srgbClr val="0C0C0C"/>
                </a:solidFill>
              </a:defRPr>
            </a:lvl1pPr>
            <a:lvl2pPr marL="0" indent="0" algn="ctr">
              <a:buNone/>
              <a:defRPr sz="1800" b="0" i="0">
                <a:solidFill>
                  <a:srgbClr val="0C0C0C"/>
                </a:solidFill>
              </a:defRPr>
            </a:lvl2pPr>
            <a:lvl3pPr algn="ctr">
              <a:defRPr/>
            </a:lvl3pPr>
            <a:lvl4pPr algn="ctr">
              <a:defRPr/>
            </a:lvl4pPr>
            <a:lvl5pPr algn="ctr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36641098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9CBF-D4A5-0C0E-8ECC-E62C3567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ptos Light" panose="020B0004020202020204" pitchFamily="34" charset="0"/>
              </a:defRPr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4" name="Title Placeholder 1">
            <a:extLst>
              <a:ext uri="{FF2B5EF4-FFF2-40B4-BE49-F238E27FC236}">
                <a16:creationId xmlns:a16="http://schemas.microsoft.com/office/drawing/2014/main" id="{363BC7DD-493E-CA19-F919-0791308716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036"/>
            <a:ext cx="10515600" cy="903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>
                <a:solidFill>
                  <a:srgbClr val="0C0C0C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Text Placeholder 2">
            <a:extLst>
              <a:ext uri="{FF2B5EF4-FFF2-40B4-BE49-F238E27FC236}">
                <a16:creationId xmlns:a16="http://schemas.microsoft.com/office/drawing/2014/main" id="{004E52D7-CEC2-63BC-A4ED-9B277DCAEA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588"/>
            <a:ext cx="1051560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rgbClr val="0C0C0C"/>
                </a:solidFill>
              </a:defRPr>
            </a:lvl1pPr>
            <a:lvl2pPr>
              <a:buClr>
                <a:srgbClr val="0071F2"/>
              </a:buClr>
              <a:defRPr>
                <a:solidFill>
                  <a:srgbClr val="0C0C0C"/>
                </a:solidFill>
              </a:defRPr>
            </a:lvl2pPr>
            <a:lvl3pPr>
              <a:buClr>
                <a:srgbClr val="0071F2"/>
              </a:buClr>
              <a:defRPr>
                <a:solidFill>
                  <a:srgbClr val="0C0C0C"/>
                </a:solidFill>
              </a:defRPr>
            </a:lvl3pPr>
            <a:lvl4pPr>
              <a:buClr>
                <a:srgbClr val="0071F2"/>
              </a:buClr>
              <a:defRPr>
                <a:solidFill>
                  <a:srgbClr val="0C0C0C"/>
                </a:solidFill>
              </a:defRPr>
            </a:lvl4pPr>
            <a:lvl5pPr>
              <a:buClr>
                <a:srgbClr val="0071F2"/>
              </a:buClr>
              <a:defRPr>
                <a:solidFill>
                  <a:srgbClr val="0C0C0C"/>
                </a:solidFill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260882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Content/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1EA9E0-2133-0B97-0640-427956A0DE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2518" y="0"/>
            <a:ext cx="601948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92062-BEA2-32AA-8635-9B4E766A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6A3B768-B2EE-EC1B-AEC2-B46B3D0E8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62280" y="1534160"/>
            <a:ext cx="5181600" cy="37896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355A732-7616-55D1-2C6E-9B50611804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2280" y="802638"/>
            <a:ext cx="5181600" cy="566421"/>
          </a:xfrm>
        </p:spPr>
        <p:txBody>
          <a:bodyPr anchor="b">
            <a:noAutofit/>
          </a:bodyPr>
          <a:lstStyle>
            <a:lvl1pPr algn="l">
              <a:lnSpc>
                <a:spcPct val="80000"/>
              </a:lnSpc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073147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ght_Image/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1EA9E0-2133-0B97-0640-427956A0DEC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19482" cy="6858000"/>
          </a:xfrm>
        </p:spPr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596B23-AD3E-4224-005F-8F02A6DB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6680" y="802638"/>
            <a:ext cx="5181600" cy="566421"/>
          </a:xfrm>
        </p:spPr>
        <p:txBody>
          <a:bodyPr anchor="b">
            <a:noAutofit/>
          </a:bodyPr>
          <a:lstStyle>
            <a:lvl1pPr algn="l"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892062-BEA2-32AA-8635-9B4E766AD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253719" y="6352429"/>
            <a:ext cx="2743200" cy="365125"/>
          </a:xfrm>
        </p:spPr>
        <p:txBody>
          <a:bodyPr/>
          <a:lstStyle>
            <a:lvl1pPr algn="l">
              <a:defRPr/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6A3B768-B2EE-EC1B-AEC2-B46B3D0E83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680" y="1534160"/>
            <a:ext cx="5181600" cy="378968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Picture 2" descr="A colorful triangle with a white arrow&#10;&#10;Description automatically generated">
            <a:extLst>
              <a:ext uri="{FF2B5EF4-FFF2-40B4-BE49-F238E27FC236}">
                <a16:creationId xmlns:a16="http://schemas.microsoft.com/office/drawing/2014/main" id="{7DBAC01B-1D7E-027A-39C6-878739BC204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356703" y="6032389"/>
            <a:ext cx="581578" cy="640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95090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2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A74B15-CA10-E97F-99CF-B0113D5AC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9B89B1B-2C50-F7BB-8E0B-10E85764C6F2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74610B1B-B7CE-E190-4954-0FC5B086A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09588"/>
            <a:ext cx="501396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ext Placeholder 2">
            <a:extLst>
              <a:ext uri="{FF2B5EF4-FFF2-40B4-BE49-F238E27FC236}">
                <a16:creationId xmlns:a16="http://schemas.microsoft.com/office/drawing/2014/main" id="{82806036-8F87-E450-1673-9C680FAA7B1D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6339842" y="1396776"/>
            <a:ext cx="501396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719181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ight_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FBAAF7-DA93-693F-85D5-5F4B282712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15A9D1-0C5F-AC0C-2958-35B1F737C52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4DC9C47E-B916-CE71-EA81-72BF6C9DD13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409588"/>
            <a:ext cx="3276599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043B7F84-3C4F-EF37-E886-8E3795E61614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8077202" y="1417096"/>
            <a:ext cx="3276599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363AD31B-FE4C-51F3-2365-32B4D3A48C15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4457700" y="1409587"/>
            <a:ext cx="3276599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9151749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ark_Cov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399CBF-D4A5-0C0E-8ECC-E62C35674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 i="0">
                <a:latin typeface="Aptos Light" panose="020B0004020202020204" pitchFamily="34" charset="0"/>
              </a:defRPr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5" name="Picture 4" descr="A green and white logo&#10;&#10;Description automatically generated">
            <a:extLst>
              <a:ext uri="{FF2B5EF4-FFF2-40B4-BE49-F238E27FC236}">
                <a16:creationId xmlns:a16="http://schemas.microsoft.com/office/drawing/2014/main" id="{B55E2270-5183-BEA1-69CB-95DC758CA9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53718" y="6032389"/>
            <a:ext cx="1477631" cy="640080"/>
          </a:xfrm>
          <a:prstGeom prst="rect">
            <a:avLst/>
          </a:prstGeom>
        </p:spPr>
      </p:pic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3145DCE8-2A43-3E28-5776-5A9FD4243B52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375979" y="0"/>
            <a:ext cx="6826181" cy="5993429"/>
          </a:xfrm>
          <a:custGeom>
            <a:avLst/>
            <a:gdLst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552244"/>
              <a:gd name="connsiteY0" fmla="*/ 0 h 5993429"/>
              <a:gd name="connsiteX1" fmla="*/ 6078049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0 w 6078049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81418 w 6078049"/>
              <a:gd name="connsiteY8" fmla="*/ 9144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0 w 6078049"/>
              <a:gd name="connsiteY7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78049" h="5993429">
                <a:moveTo>
                  <a:pt x="0" y="0"/>
                </a:moveTo>
                <a:lnTo>
                  <a:pt x="6078049" y="0"/>
                </a:lnTo>
                <a:lnTo>
                  <a:pt x="6078049" y="5993429"/>
                </a:lnTo>
                <a:lnTo>
                  <a:pt x="3575899" y="5993429"/>
                </a:lnTo>
                <a:lnTo>
                  <a:pt x="1" y="5993429"/>
                </a:lnTo>
                <a:cubicBezTo>
                  <a:pt x="852234" y="3979081"/>
                  <a:pt x="1096644" y="3509845"/>
                  <a:pt x="1095998" y="2996715"/>
                </a:cubicBezTo>
                <a:cubicBezTo>
                  <a:pt x="1095352" y="2483585"/>
                  <a:pt x="882346" y="2101613"/>
                  <a:pt x="0" y="0"/>
                </a:cubicBezTo>
                <a:close/>
              </a:path>
            </a:pathLst>
          </a:custGeom>
        </p:spPr>
        <p:txBody>
          <a:bodyPr wrap="square" anchor="ctr" anchorCtr="1">
            <a:noAutofit/>
          </a:bodyPr>
          <a:lstStyle/>
          <a:p>
            <a:endParaRPr lang="en-US" dirty="0"/>
          </a:p>
        </p:txBody>
      </p:sp>
      <p:sp>
        <p:nvSpPr>
          <p:cNvPr id="15" name="Date Placeholder 14">
            <a:extLst>
              <a:ext uri="{FF2B5EF4-FFF2-40B4-BE49-F238E27FC236}">
                <a16:creationId xmlns:a16="http://schemas.microsoft.com/office/drawing/2014/main" id="{AB1CF5C9-5C27-27D5-A3BE-67A9D0FB6078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711840" y="6307343"/>
            <a:ext cx="850759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© </a:t>
            </a:r>
            <a:fld id="{4CBD420A-D657-2845-B9DB-69AE8D1F75D7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16" name="Footer Placeholder 15">
            <a:extLst>
              <a:ext uri="{FF2B5EF4-FFF2-40B4-BE49-F238E27FC236}">
                <a16:creationId xmlns:a16="http://schemas.microsoft.com/office/drawing/2014/main" id="{95E5D15D-EFB8-4710-80B2-F78689FDDA9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, The Sanborn Map Company, Inc.</a:t>
            </a:r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8A2DD44-0402-AD70-FF4E-ADD94F81F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9" y="1841201"/>
            <a:ext cx="4672584" cy="23110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3958101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6.xml"/><Relationship Id="rId3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5.xml"/><Relationship Id="rId2" Type="http://schemas.openxmlformats.org/officeDocument/2006/relationships/slideLayout" Target="../slideLayouts/slideLayout10.xml"/><Relationship Id="rId1" Type="http://schemas.openxmlformats.org/officeDocument/2006/relationships/slideLayout" Target="../slideLayouts/slideLayout9.xml"/><Relationship Id="rId6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12.xml"/><Relationship Id="rId9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44D9D-74A2-BD5D-D812-6EF1079C4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036"/>
            <a:ext cx="10515600" cy="903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50479-4610-41FF-95E4-18FA82549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9588"/>
            <a:ext cx="1051560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A214A-045B-EEAE-DBA6-8D10A66EC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95081" y="63073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75940AE5-BEC5-B64B-8C43-7E99BAD8740C}" type="slidenum">
              <a:rPr lang="en-US" smtClean="0"/>
              <a:t>‹#›</a:t>
            </a:fld>
            <a:endParaRPr lang="en-US"/>
          </a:p>
        </p:txBody>
      </p:sp>
      <p:pic>
        <p:nvPicPr>
          <p:cNvPr id="10" name="Picture 9" descr="A colorful triangle with a white arrow&#10;&#10;Description automatically generated">
            <a:extLst>
              <a:ext uri="{FF2B5EF4-FFF2-40B4-BE49-F238E27FC236}">
                <a16:creationId xmlns:a16="http://schemas.microsoft.com/office/drawing/2014/main" id="{BD55B2C3-84D6-561F-8B28-184145186DE9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253718" y="6032389"/>
            <a:ext cx="581578" cy="640080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0E3B037-E758-AAAE-8CB7-9C99CA36A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9533" y="630734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, The Sanborn Map Company, Inc.</a:t>
            </a:r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F679776-2EF9-6991-0C8E-B68AEF605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1840" y="6307344"/>
            <a:ext cx="8507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r>
              <a:rPr lang="en-US" dirty="0"/>
              <a:t>© </a:t>
            </a:r>
            <a:fld id="{4CBD420A-D657-2845-B9DB-69AE8D1F75D7}" type="datetimeyyyy">
              <a:rPr lang="en-US" smtClean="0"/>
              <a:t>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8543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80" r:id="rId2"/>
    <p:sldLayoutId id="2147483682" r:id="rId3"/>
    <p:sldLayoutId id="2147483650" r:id="rId4"/>
    <p:sldLayoutId id="2147483652" r:id="rId5"/>
    <p:sldLayoutId id="2147483664" r:id="rId6"/>
    <p:sldLayoutId id="2147483681" r:id="rId7"/>
    <p:sldLayoutId id="2147483693" r:id="rId8"/>
  </p:sldLayoutIdLst>
  <p:hf hdr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000" b="1" i="0" kern="1200">
          <a:solidFill>
            <a:srgbClr val="000000"/>
          </a:solidFill>
          <a:latin typeface="+mj-lt"/>
          <a:ea typeface="Helvetica Neue" panose="02000503000000020004" pitchFamily="2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0479FF"/>
        </a:buClr>
        <a:buFont typeface="Arial" panose="020B0604020202020204" pitchFamily="34" charset="0"/>
        <a:buNone/>
        <a:defRPr sz="2400" b="0" i="0" kern="1200">
          <a:solidFill>
            <a:srgbClr val="000000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1pPr>
      <a:lvl2pPr marL="2286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2400" b="0" i="0" kern="1200">
          <a:solidFill>
            <a:srgbClr val="000000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2pPr>
      <a:lvl3pPr marL="50292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2000" b="0" i="0" kern="1200">
          <a:solidFill>
            <a:srgbClr val="000000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3pPr>
      <a:lvl4pPr marL="77724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1800" b="0" i="0" kern="1200">
          <a:solidFill>
            <a:srgbClr val="000000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4pPr>
      <a:lvl5pPr marL="105156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1800" b="0" i="0" kern="1200">
          <a:solidFill>
            <a:srgbClr val="000000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F44D9D-74A2-BD5D-D812-6EF1079C40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1036"/>
            <a:ext cx="10515600" cy="90311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050479-4610-41FF-95E4-18FA825499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409588"/>
            <a:ext cx="10515600" cy="44832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2A214A-045B-EEAE-DBA6-8D10A66EC07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195081" y="630734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2"/>
                </a:solidFill>
              </a:defRPr>
            </a:lvl1pPr>
          </a:lstStyle>
          <a:p>
            <a:fld id="{75940AE5-BEC5-B64B-8C43-7E99BAD8740C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0" name="Picture 9" descr="A colorful triangle with a white arrow&#10;&#10;Description automatically generated">
            <a:extLst>
              <a:ext uri="{FF2B5EF4-FFF2-40B4-BE49-F238E27FC236}">
                <a16:creationId xmlns:a16="http://schemas.microsoft.com/office/drawing/2014/main" id="{BD55B2C3-84D6-561F-8B28-184145186DE9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253718" y="6032389"/>
            <a:ext cx="581578" cy="640080"/>
          </a:xfrm>
          <a:prstGeom prst="rect">
            <a:avLst/>
          </a:prstGeom>
        </p:spPr>
      </p:pic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0E3B037-E758-AAAE-8CB7-9C99CA36A9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09533" y="6307344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, The Sanborn Map Company, Inc.</a:t>
            </a:r>
            <a:endParaRPr lang="en-US" dirty="0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CF679776-2EF9-6991-0C8E-B68AEF6057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711840" y="6307344"/>
            <a:ext cx="85075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bg2"/>
                </a:solidFill>
              </a:defRPr>
            </a:lvl1pPr>
          </a:lstStyle>
          <a:p>
            <a:r>
              <a:rPr lang="en-US"/>
              <a:t>© </a:t>
            </a:r>
            <a:fld id="{4CBD420A-D657-2845-B9DB-69AE8D1F75D7}" type="datetimeyyyy">
              <a:rPr lang="en-US" smtClean="0"/>
              <a:pPr/>
              <a:t>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012865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4" r:id="rId8"/>
  </p:sldLayoutIdLst>
  <p:hf hdr="0"/>
  <p:txStyles>
    <p:titleStyle>
      <a:lvl1pPr algn="ctr" defTabSz="914400" rtl="0" eaLnBrk="1" latinLnBrk="0" hangingPunct="1">
        <a:lnSpc>
          <a:spcPct val="80000"/>
        </a:lnSpc>
        <a:spcBef>
          <a:spcPct val="0"/>
        </a:spcBef>
        <a:buNone/>
        <a:defRPr sz="4000" b="1" i="0" kern="1200">
          <a:solidFill>
            <a:srgbClr val="FFFFFF"/>
          </a:solidFill>
          <a:latin typeface="+mj-lt"/>
          <a:ea typeface="Helvetica Neue" panose="02000503000000020004" pitchFamily="2" charset="0"/>
          <a:cs typeface="Arial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Clr>
          <a:srgbClr val="0479FF"/>
        </a:buClr>
        <a:buFont typeface="Arial" panose="020B0604020202020204" pitchFamily="34" charset="0"/>
        <a:buNone/>
        <a:defRPr sz="2400" b="0" i="0" kern="1200">
          <a:solidFill>
            <a:srgbClr val="FFFFFF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1pPr>
      <a:lvl2pPr marL="22860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2400" b="0" i="0" kern="1200">
          <a:solidFill>
            <a:srgbClr val="FFFFFF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2pPr>
      <a:lvl3pPr marL="50292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2000" b="0" i="0" kern="1200">
          <a:solidFill>
            <a:srgbClr val="FFFFFF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3pPr>
      <a:lvl4pPr marL="77724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1800" b="0" i="0" kern="1200">
          <a:solidFill>
            <a:srgbClr val="FFFFFF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4pPr>
      <a:lvl5pPr marL="1051560" indent="-228600" algn="l" defTabSz="914400" rtl="0" eaLnBrk="1" latinLnBrk="0" hangingPunct="1">
        <a:lnSpc>
          <a:spcPct val="90000"/>
        </a:lnSpc>
        <a:spcBef>
          <a:spcPts val="500"/>
        </a:spcBef>
        <a:buClr>
          <a:srgbClr val="0071F2"/>
        </a:buClr>
        <a:buFont typeface="Arial" panose="020B0604020202020204" pitchFamily="34" charset="0"/>
        <a:buChar char="•"/>
        <a:defRPr sz="1800" b="0" i="0" kern="1200">
          <a:solidFill>
            <a:srgbClr val="FFFFFF"/>
          </a:solidFill>
          <a:latin typeface="+mn-lt"/>
          <a:ea typeface="Helvetica Neue" panose="02000503000000020004" pitchFamily="2" charset="0"/>
          <a:cs typeface="Helvetica Neue" panose="02000503000000020004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developers.arcgis.com/arcgis-rest-js/faq/#fn:support-table-1:0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marketplace.visualstudio.com/items?itemName=Esri.arcgis-maps-sdk-js-snippets" TargetMode="External"/><Relationship Id="rId3" Type="http://schemas.openxmlformats.org/officeDocument/2006/relationships/hyperlink" Target="https://github.com/sanborn/esri_devsummit_2025" TargetMode="External"/><Relationship Id="rId7" Type="http://schemas.openxmlformats.org/officeDocument/2006/relationships/hyperlink" Target="https://github.com/EsriDevEvents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6" Type="http://schemas.openxmlformats.org/officeDocument/2006/relationships/hyperlink" Target="https://github.com/Esri/jsapi-resources" TargetMode="External"/><Relationship Id="rId5" Type="http://schemas.openxmlformats.org/officeDocument/2006/relationships/hyperlink" Target="https://developers.arcgis.com/javascript/latest/sample-code/" TargetMode="External"/><Relationship Id="rId10" Type="http://schemas.openxmlformats.org/officeDocument/2006/relationships/image" Target="../media/image15.jpeg"/><Relationship Id="rId4" Type="http://schemas.openxmlformats.org/officeDocument/2006/relationships/hyperlink" Target="https://developers.arcgis.com/javascript/latest/" TargetMode="External"/><Relationship Id="rId9" Type="http://schemas.openxmlformats.org/officeDocument/2006/relationships/hyperlink" Target="https://www.esri.com/arcgis-blog/products/js-api-arcgis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jpeg"/><Relationship Id="rId3" Type="http://schemas.openxmlformats.org/officeDocument/2006/relationships/image" Target="../media/image17.png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Relationship Id="rId4" Type="http://schemas.openxmlformats.org/officeDocument/2006/relationships/hyperlink" Target="https://developers.arcgis.com/documentation/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A5A4EB7-EFEB-E04B-0F15-465D121AE0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1</a:t>
            </a:fld>
            <a:endParaRPr lang="en-US"/>
          </a:p>
        </p:txBody>
      </p:sp>
      <p:pic>
        <p:nvPicPr>
          <p:cNvPr id="8" name="Picture Placeholder 7">
            <a:extLst>
              <a:ext uri="{FF2B5EF4-FFF2-40B4-BE49-F238E27FC236}">
                <a16:creationId xmlns:a16="http://schemas.microsoft.com/office/drawing/2014/main" id="{5884FFCD-79E7-FBC0-E130-4D22BA84A5F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7933" r="17933"/>
          <a:stretch/>
        </p:blipFill>
        <p:spPr/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691964-1E29-6D6A-AF9F-86C9DDF1A2DD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r>
              <a:rPr lang="en-US"/>
              <a:t>© </a:t>
            </a:r>
            <a:fld id="{4CBD420A-D657-2845-B9DB-69AE8D1F75D7}" type="datetimeyyyy">
              <a:rPr lang="en-US" smtClean="0"/>
              <a:t>2025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280BE-0890-4F6C-039A-E66541A357B0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, The Sanborn Map Company, Inc.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941173B-EDD3-88EC-9667-EF219EB789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8" y="1841201"/>
            <a:ext cx="5102899" cy="2311026"/>
          </a:xfrm>
        </p:spPr>
        <p:txBody>
          <a:bodyPr>
            <a:normAutofit fontScale="90000"/>
          </a:bodyPr>
          <a:lstStyle/>
          <a:p>
            <a:r>
              <a:rPr lang="en-US" dirty="0"/>
              <a:t>Developer Summit Synopsis</a:t>
            </a:r>
            <a:br>
              <a:rPr lang="en-US" dirty="0"/>
            </a:br>
            <a:br>
              <a:rPr lang="en-US" dirty="0"/>
            </a:br>
            <a:r>
              <a:rPr lang="en-US" sz="3100" dirty="0"/>
              <a:t>Mark Grinberg</a:t>
            </a:r>
            <a:br>
              <a:rPr lang="en-US" sz="3100" dirty="0"/>
            </a:br>
            <a:r>
              <a:rPr lang="en-US" sz="3100" dirty="0"/>
              <a:t>3/21/25</a:t>
            </a:r>
            <a:endParaRPr lang="en-US" dirty="0"/>
          </a:p>
        </p:txBody>
      </p:sp>
      <p:pic>
        <p:nvPicPr>
          <p:cNvPr id="1034" name="Picture 10" descr="ArcGis: Esri GIS platform | Nexus Geographics">
            <a:extLst>
              <a:ext uri="{FF2B5EF4-FFF2-40B4-BE49-F238E27FC236}">
                <a16:creationId xmlns:a16="http://schemas.microsoft.com/office/drawing/2014/main" id="{3FB8803C-F6C4-4CAF-92D6-621FC38D3D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879" y="516780"/>
            <a:ext cx="2066399" cy="8076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468255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A9A6B0-D251-A4F7-F3E8-66FFFFBEB1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D75D0B-1ADA-0C69-545B-4526A54F3D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469013B-1DA5-E0E8-C8B5-FA1570E01D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6CB5FC-066B-E486-B66C-CD5955B85C73}"/>
              </a:ext>
            </a:extLst>
          </p:cNvPr>
          <p:cNvSpPr txBox="1"/>
          <p:nvPr/>
        </p:nvSpPr>
        <p:spPr>
          <a:xfrm>
            <a:off x="3047999" y="5938012"/>
            <a:ext cx="702815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rtl="0" fontAlgn="ctr"/>
            <a:r>
              <a:rPr lang="en-US" sz="1800" dirty="0">
                <a:effectLst/>
                <a:latin typeface="Calibri" panose="020F0502020204030204" pitchFamily="34" charset="0"/>
                <a:hlinkClick r:id="rId2"/>
              </a:rPr>
              <a:t>https://developers.arcgis.com/arcgis-rest-js/faq/#fn:support-table-1:0</a:t>
            </a:r>
            <a:endParaRPr lang="en-US" sz="1800" dirty="0">
              <a:effectLst/>
              <a:latin typeface="Calibri" panose="020F0502020204030204" pitchFamily="34" charset="0"/>
            </a:endParaRPr>
          </a:p>
        </p:txBody>
      </p:sp>
      <p:pic>
        <p:nvPicPr>
          <p:cNvPr id="12290" name="Picture 2" descr="ArcGlS REST JS &#10;Arc( &#10;Display maps and layers &#10;Complete mapping library &#10;Support for a wide variety of ArcGlS services &#10;Ge.Q.m.e.Ly-e.ngjne ">
            <a:extLst>
              <a:ext uri="{FF2B5EF4-FFF2-40B4-BE49-F238E27FC236}">
                <a16:creationId xmlns:a16="http://schemas.microsoft.com/office/drawing/2014/main" id="{F486381D-D3CE-0123-9676-1360442CDFF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4050" y="1045565"/>
            <a:ext cx="10883900" cy="471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950243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7349C45-3562-22B7-6A3F-5582DE0EC3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EEEAAE-BEBD-2631-B731-A2FC890EE1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11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3A76E703-07F3-4986-E74D-450BAC05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3C0182E-F29F-3751-12A0-FC5A82251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55000" lnSpcReduction="20000"/>
          </a:bodyPr>
          <a:lstStyle/>
          <a:p>
            <a:r>
              <a:rPr lang="en-US" sz="3200" dirty="0"/>
              <a:t>“It is tempting, if the only tool you have is a hammer, to treat everything as if it were a nail.”</a:t>
            </a:r>
          </a:p>
          <a:p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b="1" dirty="0"/>
              <a:t>Advantages of using ESRI “stack”:</a:t>
            </a:r>
          </a:p>
          <a:p>
            <a:pPr marL="571500" lvl="1" indent="-342900"/>
            <a:r>
              <a:rPr lang="en-US" sz="3200" dirty="0"/>
              <a:t>Existing Infrastructure / Data</a:t>
            </a:r>
          </a:p>
          <a:p>
            <a:pPr marL="571500" lvl="1" indent="-342900"/>
            <a:r>
              <a:rPr lang="en-US" sz="3200" dirty="0"/>
              <a:t>Infrastructure and Data live together</a:t>
            </a:r>
          </a:p>
          <a:p>
            <a:pPr marL="571500" lvl="1" indent="-342900"/>
            <a:r>
              <a:rPr lang="en-US" sz="3200" dirty="0"/>
              <a:t>Calcite?</a:t>
            </a:r>
          </a:p>
          <a:p>
            <a:pPr lvl="1" indent="0">
              <a:buNone/>
            </a:pP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Disadvantages</a:t>
            </a:r>
          </a:p>
          <a:p>
            <a:pPr marL="685800" lvl="1" indent="-457200"/>
            <a:r>
              <a:rPr lang="en-US" sz="3200" dirty="0"/>
              <a:t>Documentation can often be lacking</a:t>
            </a:r>
          </a:p>
          <a:p>
            <a:pPr marL="685800" lvl="1" indent="-457200"/>
            <a:r>
              <a:rPr lang="en-US" sz="3200" dirty="0"/>
              <a:t>Costly, even with location platform services</a:t>
            </a:r>
          </a:p>
          <a:p>
            <a:pPr marL="685800" lvl="1" indent="-457200"/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b="1" dirty="0"/>
              <a:t>Can mix and match technologies (feature services in OpenLayers / Leaflet)</a:t>
            </a:r>
          </a:p>
          <a:p>
            <a:pPr marL="685800" lvl="1" indent="-457200"/>
            <a:r>
              <a:rPr lang="en-US" sz="3200" dirty="0"/>
              <a:t>Opportunities to use ESRI </a:t>
            </a:r>
            <a:r>
              <a:rPr lang="en-US" sz="3200" dirty="0" err="1"/>
              <a:t>Javascript</a:t>
            </a:r>
            <a:r>
              <a:rPr lang="en-US" sz="3200" dirty="0"/>
              <a:t> API to make our lives a little easier…maybe?</a:t>
            </a:r>
          </a:p>
          <a:p>
            <a:pPr marL="457200" indent="-457200"/>
            <a:endParaRPr lang="en-US" sz="3200" dirty="0"/>
          </a:p>
          <a:p>
            <a:pPr marL="457200" indent="-457200" algn="ctr"/>
            <a:r>
              <a:rPr lang="en-US" sz="3200" b="1" dirty="0"/>
              <a:t>Ultimately, having skills across various technologies allows us to advise clients/PMs with the best possible options and their pros/cons.</a:t>
            </a:r>
          </a:p>
        </p:txBody>
      </p:sp>
    </p:spTree>
    <p:extLst>
      <p:ext uri="{BB962C8B-B14F-4D97-AF65-F5344CB8AC3E}">
        <p14:creationId xmlns:p14="http://schemas.microsoft.com/office/powerpoint/2010/main" val="62404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7E20A73-83A3-EBA4-DA9F-E64CB0BA93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74122AA-4435-9D3A-67DE-0294F777F9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60D4E15-5492-D35C-14E6-09C6FD8F5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 &amp; Resources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BB5DE3-0D4D-3A9D-836B-B0991E811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456679" y="1534160"/>
            <a:ext cx="5283201" cy="4521202"/>
          </a:xfrm>
        </p:spPr>
        <p:txBody>
          <a:bodyPr>
            <a:normAutofit fontScale="700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Github</a:t>
            </a:r>
            <a:r>
              <a:rPr lang="en-US" sz="2400" dirty="0">
                <a:solidFill>
                  <a:schemeClr val="tx1"/>
                </a:solidFill>
              </a:rPr>
              <a:t> Repo containing demo code &amp; notes:</a:t>
            </a:r>
          </a:p>
          <a:p>
            <a:pPr marL="571500" lvl="1" indent="-342900"/>
            <a:r>
              <a:rPr lang="en-US" dirty="0">
                <a:solidFill>
                  <a:schemeClr val="tx1"/>
                </a:solidFill>
                <a:hlinkClick r:id="rId3"/>
              </a:rPr>
              <a:t>https://github.com/sanborn/esri_devsummit_2025</a:t>
            </a:r>
            <a:endParaRPr lang="en-US" dirty="0">
              <a:solidFill>
                <a:schemeClr val="tx1"/>
              </a:solidFill>
            </a:endParaRPr>
          </a:p>
          <a:p>
            <a:pPr lvl="1" indent="0">
              <a:buNone/>
            </a:pPr>
            <a:endParaRPr lang="en-US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Documentation and Samples:</a:t>
            </a:r>
            <a:endParaRPr lang="en-US" dirty="0">
              <a:solidFill>
                <a:schemeClr val="tx1"/>
              </a:solidFill>
            </a:endParaRPr>
          </a:p>
          <a:p>
            <a:pPr marL="571500" lvl="1" indent="-342900"/>
            <a:r>
              <a:rPr lang="en-US" dirty="0">
                <a:solidFill>
                  <a:srgbClr val="0070F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https://developers.arcgis.com/javascript/latest/</a:t>
            </a:r>
            <a:endParaRPr lang="en-US" dirty="0">
              <a:solidFill>
                <a:srgbClr val="0070F1"/>
              </a:solidFill>
            </a:endParaRPr>
          </a:p>
          <a:p>
            <a:pPr marL="571500" lvl="1" indent="-342900"/>
            <a:r>
              <a:rPr lang="en-US" dirty="0">
                <a:hlinkClick r:id="rId5"/>
              </a:rPr>
              <a:t>https://developers.arcgis.com/javascript/latest/sample-code/</a:t>
            </a:r>
            <a:endParaRPr lang="en-US" dirty="0"/>
          </a:p>
          <a:p>
            <a:pPr marL="571500" lvl="1" indent="-342900"/>
            <a:r>
              <a:rPr lang="en-US" dirty="0">
                <a:hlinkClick r:id="rId6"/>
              </a:rPr>
              <a:t>https://github.com/Esri/jsapi-resources</a:t>
            </a:r>
            <a:endParaRPr lang="en-US" dirty="0"/>
          </a:p>
          <a:p>
            <a:pPr marL="571500" lvl="1" indent="-342900"/>
            <a:r>
              <a:rPr lang="en-US" sz="2400" dirty="0">
                <a:hlinkClick r:id="rId7"/>
              </a:rPr>
              <a:t>https://github.com/EsriDevEvents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chemeClr val="tx1"/>
                </a:solidFill>
              </a:rPr>
              <a:t>VSCode</a:t>
            </a:r>
            <a:r>
              <a:rPr lang="en-US" sz="2400" dirty="0">
                <a:solidFill>
                  <a:schemeClr val="tx1"/>
                </a:solidFill>
              </a:rPr>
              <a:t> Snippets:</a:t>
            </a:r>
            <a:endParaRPr lang="en-US" dirty="0">
              <a:solidFill>
                <a:schemeClr val="tx1"/>
              </a:solidFill>
            </a:endParaRPr>
          </a:p>
          <a:p>
            <a:pPr marL="571500" lvl="1" indent="-342900"/>
            <a:r>
              <a:rPr lang="en-US" dirty="0">
                <a:hlinkClick r:id="rId8"/>
              </a:rPr>
              <a:t>https://marketplace.visualstudio.com/items?itemName=Esri.arcgis-maps-sdk-js-snippets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>
              <a:solidFill>
                <a:schemeClr val="tx1"/>
              </a:solidFill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chemeClr val="tx1"/>
                </a:solidFill>
              </a:rPr>
              <a:t>ESRI </a:t>
            </a:r>
            <a:r>
              <a:rPr lang="en-US" sz="2400" dirty="0" err="1">
                <a:solidFill>
                  <a:schemeClr val="tx1"/>
                </a:solidFill>
              </a:rPr>
              <a:t>Javascript</a:t>
            </a:r>
            <a:r>
              <a:rPr lang="en-US" sz="2400" dirty="0">
                <a:solidFill>
                  <a:schemeClr val="tx1"/>
                </a:solidFill>
              </a:rPr>
              <a:t> API Product Blog:</a:t>
            </a:r>
            <a:endParaRPr lang="en-US" dirty="0">
              <a:solidFill>
                <a:schemeClr val="tx1"/>
              </a:solidFill>
            </a:endParaRPr>
          </a:p>
          <a:p>
            <a:pPr marL="571500" lvl="1" indent="-342900"/>
            <a:r>
              <a:rPr lang="en-US" dirty="0">
                <a:hlinkClick r:id="rId9"/>
              </a:rPr>
              <a:t>https://www.esri.com/arcgis-blog/products/js-api-arcgis/</a:t>
            </a:r>
            <a:endParaRPr lang="en-US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endParaRPr lang="en-US" sz="2400" dirty="0"/>
          </a:p>
          <a:p>
            <a:endParaRPr lang="en-US" dirty="0"/>
          </a:p>
          <a:p>
            <a:endParaRPr lang="en-US" sz="2400" dirty="0"/>
          </a:p>
        </p:txBody>
      </p:sp>
      <p:pic>
        <p:nvPicPr>
          <p:cNvPr id="10242" name="Picture 2" descr="Documentation : r/ProgrammerHumor">
            <a:extLst>
              <a:ext uri="{FF2B5EF4-FFF2-40B4-BE49-F238E27FC236}">
                <a16:creationId xmlns:a16="http://schemas.microsoft.com/office/drawing/2014/main" id="{4B7C5662-A461-2869-CDB6-76BFC1015F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2800" y="0"/>
            <a:ext cx="52832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80073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1813014-8824-B2DF-C527-316A30E4E26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86AE3C1-E6CB-7A24-1420-9E287CE274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195081" y="6307344"/>
            <a:ext cx="27432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75940AE5-BEC5-B64B-8C43-7E99BAD8740C}" type="slidenum">
              <a:rPr lang="en-US" smtClean="0"/>
              <a:pPr>
                <a:spcAft>
                  <a:spcPts val="600"/>
                </a:spcAft>
              </a:pPr>
              <a:t>13</a:t>
            </a:fld>
            <a:endParaRPr lang="en-US"/>
          </a:p>
        </p:txBody>
      </p:sp>
      <p:pic>
        <p:nvPicPr>
          <p:cNvPr id="10" name="Picture 9" descr="Wood human figure">
            <a:extLst>
              <a:ext uri="{FF2B5EF4-FFF2-40B4-BE49-F238E27FC236}">
                <a16:creationId xmlns:a16="http://schemas.microsoft.com/office/drawing/2014/main" id="{9190C35A-501F-0F7D-FB86-A2C4176546E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23974" b="-1"/>
          <a:stretch/>
        </p:blipFill>
        <p:spPr>
          <a:xfrm>
            <a:off x="5375979" y="10"/>
            <a:ext cx="6826181" cy="5993419"/>
          </a:xfrm>
          <a:custGeom>
            <a:avLst/>
            <a:gdLst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0" fmla="*/ 0 w 6552244"/>
              <a:gd name="connsiteY0" fmla="*/ 0 h 5993429"/>
              <a:gd name="connsiteX1" fmla="*/ 6552244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552244"/>
              <a:gd name="connsiteY0" fmla="*/ 0 h 5993429"/>
              <a:gd name="connsiteX1" fmla="*/ 6078049 w 6552244"/>
              <a:gd name="connsiteY1" fmla="*/ 0 h 5993429"/>
              <a:gd name="connsiteX2" fmla="*/ 6552244 w 6552244"/>
              <a:gd name="connsiteY2" fmla="*/ 5993429 h 5993429"/>
              <a:gd name="connsiteX3" fmla="*/ 3575899 w 6552244"/>
              <a:gd name="connsiteY3" fmla="*/ 5993429 h 5993429"/>
              <a:gd name="connsiteX4" fmla="*/ 1 w 6552244"/>
              <a:gd name="connsiteY4" fmla="*/ 5993429 h 5993429"/>
              <a:gd name="connsiteX5" fmla="*/ 70652 w 6552244"/>
              <a:gd name="connsiteY5" fmla="*/ 5806967 h 5993429"/>
              <a:gd name="connsiteX6" fmla="*/ 1095998 w 6552244"/>
              <a:gd name="connsiteY6" fmla="*/ 2996715 h 5993429"/>
              <a:gd name="connsiteX7" fmla="*/ 70664 w 6552244"/>
              <a:gd name="connsiteY7" fmla="*/ 186464 h 5993429"/>
              <a:gd name="connsiteX8" fmla="*/ 0 w 6552244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0 w 6078049"/>
              <a:gd name="connsiteY8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8" fmla="*/ 81418 w 6078049"/>
              <a:gd name="connsiteY8" fmla="*/ 9144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70664 w 6078049"/>
              <a:gd name="connsiteY7" fmla="*/ 186464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70652 w 6078049"/>
              <a:gd name="connsiteY5" fmla="*/ 5806967 h 5993429"/>
              <a:gd name="connsiteX6" fmla="*/ 1095998 w 6078049"/>
              <a:gd name="connsiteY6" fmla="*/ 2996715 h 5993429"/>
              <a:gd name="connsiteX7" fmla="*/ 0 w 6078049"/>
              <a:gd name="connsiteY7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  <a:gd name="connsiteX0" fmla="*/ 0 w 6078049"/>
              <a:gd name="connsiteY0" fmla="*/ 0 h 5993429"/>
              <a:gd name="connsiteX1" fmla="*/ 6078049 w 6078049"/>
              <a:gd name="connsiteY1" fmla="*/ 0 h 5993429"/>
              <a:gd name="connsiteX2" fmla="*/ 6078049 w 6078049"/>
              <a:gd name="connsiteY2" fmla="*/ 5993429 h 5993429"/>
              <a:gd name="connsiteX3" fmla="*/ 3575899 w 6078049"/>
              <a:gd name="connsiteY3" fmla="*/ 5993429 h 5993429"/>
              <a:gd name="connsiteX4" fmla="*/ 1 w 6078049"/>
              <a:gd name="connsiteY4" fmla="*/ 5993429 h 5993429"/>
              <a:gd name="connsiteX5" fmla="*/ 1095998 w 6078049"/>
              <a:gd name="connsiteY5" fmla="*/ 2996715 h 5993429"/>
              <a:gd name="connsiteX6" fmla="*/ 0 w 6078049"/>
              <a:gd name="connsiteY6" fmla="*/ 0 h 59934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78049" h="5993429">
                <a:moveTo>
                  <a:pt x="0" y="0"/>
                </a:moveTo>
                <a:lnTo>
                  <a:pt x="6078049" y="0"/>
                </a:lnTo>
                <a:lnTo>
                  <a:pt x="6078049" y="5993429"/>
                </a:lnTo>
                <a:lnTo>
                  <a:pt x="3575899" y="5993429"/>
                </a:lnTo>
                <a:lnTo>
                  <a:pt x="1" y="5993429"/>
                </a:lnTo>
                <a:cubicBezTo>
                  <a:pt x="852234" y="3979081"/>
                  <a:pt x="1096644" y="3509845"/>
                  <a:pt x="1095998" y="2996715"/>
                </a:cubicBezTo>
                <a:cubicBezTo>
                  <a:pt x="1095352" y="2483585"/>
                  <a:pt x="882346" y="2101613"/>
                  <a:pt x="0" y="0"/>
                </a:cubicBezTo>
                <a:close/>
              </a:path>
            </a:pathLst>
          </a:custGeom>
          <a:noFill/>
        </p:spPr>
      </p:pic>
      <p:sp>
        <p:nvSpPr>
          <p:cNvPr id="23" name="Date Placeholder 3">
            <a:extLst>
              <a:ext uri="{FF2B5EF4-FFF2-40B4-BE49-F238E27FC236}">
                <a16:creationId xmlns:a16="http://schemas.microsoft.com/office/drawing/2014/main" id="{87CAD98C-B357-BAAE-D9E7-098E0AA726D1}"/>
              </a:ext>
            </a:extLst>
          </p:cNvPr>
          <p:cNvSpPr>
            <a:spLocks noGrp="1"/>
          </p:cNvSpPr>
          <p:nvPr>
            <p:ph type="dt" sz="half" idx="14"/>
          </p:nvPr>
        </p:nvSpPr>
        <p:spPr>
          <a:xfrm>
            <a:off x="4711840" y="6307343"/>
            <a:ext cx="850759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© </a:t>
            </a:r>
            <a:fld id="{4CBD420A-D657-2845-B9DB-69AE8D1F75D7}" type="datetimeyyyy">
              <a:rPr lang="en-US" smtClean="0"/>
              <a:pPr>
                <a:spcAft>
                  <a:spcPts val="600"/>
                </a:spcAft>
              </a:pPr>
              <a:t>2025</a:t>
            </a:fld>
            <a:endParaRPr lang="en-US"/>
          </a:p>
        </p:txBody>
      </p:sp>
      <p:sp>
        <p:nvSpPr>
          <p:cNvPr id="25" name="Footer Placeholder 4">
            <a:extLst>
              <a:ext uri="{FF2B5EF4-FFF2-40B4-BE49-F238E27FC236}">
                <a16:creationId xmlns:a16="http://schemas.microsoft.com/office/drawing/2014/main" id="{C46EA9E0-3A15-7804-8723-857CAEBB20E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4309533" y="6307344"/>
            <a:ext cx="4114800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, The Sanborn Map Company, Inc.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E2A025B-4BE5-2C8E-8DEE-4177D549AA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9" y="1841201"/>
            <a:ext cx="4672584" cy="2311026"/>
          </a:xfrm>
        </p:spPr>
        <p:txBody>
          <a:bodyPr anchor="ctr">
            <a:normAutofit/>
          </a:bodyPr>
          <a:lstStyle/>
          <a:p>
            <a:r>
              <a:rPr lang="en-US" dirty="0"/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025354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48027A-FCAE-53C2-6F52-93AC8FB99E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326F00AF-07BF-EBB0-B500-D8BE03688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 &amp; Miscellany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AD7E6A8-373A-064F-B930-80CE0450CFA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14</a:t>
            </a:fld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EFDA3DA-6B62-2903-E381-49A574B991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0984" y="3409409"/>
            <a:ext cx="2571750" cy="34290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51724E1-8C3F-D6CF-2FBD-366C2B532F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61655" y="3409409"/>
            <a:ext cx="2571750" cy="34290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7CF2559-4FF8-8106-AFA3-3F6C843749A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48503"/>
            <a:ext cx="4107329" cy="3080497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BF066D0D-304F-7A3F-CF78-9BF8D28E8A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585315" y="295169"/>
            <a:ext cx="2606684" cy="347557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447AD1C-B2E2-F689-163E-FC46487477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35800" y="3409409"/>
            <a:ext cx="4107329" cy="3080497"/>
          </a:xfrm>
          <a:prstGeom prst="rect">
            <a:avLst/>
          </a:prstGeom>
        </p:spPr>
      </p:pic>
      <p:pic>
        <p:nvPicPr>
          <p:cNvPr id="18434" name="Picture 2">
            <a:extLst>
              <a:ext uri="{FF2B5EF4-FFF2-40B4-BE49-F238E27FC236}">
                <a16:creationId xmlns:a16="http://schemas.microsoft.com/office/drawing/2014/main" id="{C030CC9D-54A3-1085-2362-0C748AFD429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57917" y="1565185"/>
            <a:ext cx="4276165" cy="2297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48106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4992A6-3119-A9AC-A8AF-005BFBB7FF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General Overview</a:t>
            </a:r>
          </a:p>
          <a:p>
            <a:pPr marL="571500" lvl="1" indent="-342900"/>
            <a:r>
              <a:rPr lang="en-US"/>
              <a:t>What is ESRI</a:t>
            </a:r>
          </a:p>
          <a:p>
            <a:pPr marL="571500" lvl="1" indent="-342900"/>
            <a:r>
              <a:rPr lang="en-US"/>
              <a:t>Software Models / Apps</a:t>
            </a:r>
          </a:p>
          <a:p>
            <a:pPr marL="571500" lvl="1" indent="-342900"/>
            <a:r>
              <a:rPr lang="en-US"/>
              <a:t>APIs / SDKs Documentation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Demo</a:t>
            </a:r>
          </a:p>
          <a:p>
            <a:pPr marL="571500" lvl="1" indent="-342900"/>
            <a:r>
              <a:rPr lang="en-US"/>
              <a:t>No Components vs. Components</a:t>
            </a:r>
          </a:p>
          <a:p>
            <a:pPr marL="571500" lvl="1" indent="-342900"/>
            <a:r>
              <a:rPr lang="en-US"/>
              <a:t>Calcite</a:t>
            </a:r>
          </a:p>
          <a:p>
            <a:pPr marL="571500" lvl="1" indent="-342900"/>
            <a:r>
              <a:rPr lang="en-US"/>
              <a:t>Accessibility</a:t>
            </a:r>
          </a:p>
          <a:p>
            <a:pPr marL="571500" lvl="1" indent="-342900"/>
            <a:r>
              <a:rPr lang="en-US"/>
              <a:t>Feature Service &amp; Auth</a:t>
            </a:r>
          </a:p>
          <a:p>
            <a:pPr marL="571500" lvl="1" indent="-342900"/>
            <a:r>
              <a:rPr lang="en-US"/>
              <a:t>3D Boston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Conclusions / Resources / Questions</a:t>
            </a:r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76823072-7E9C-2F86-A9A4-E2C6DCC038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Agenda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B341559-67D1-8536-AD13-42BBA63C43A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2</a:t>
            </a:fld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1CBC98B-299B-2049-A6A0-3BABFCC0D4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25736" y="1759655"/>
            <a:ext cx="3338689" cy="3338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19796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2613E5-D69B-C1D1-8FD7-27C0094C4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156560A-9A82-A428-B291-BE48802697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63332BF2-2A75-0266-8146-3FCA727978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ESRI?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51AFB20-312D-7FDC-0A54-D713181AB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 promise, I’m not a fanboy but…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Founded in 1969 by Jack </a:t>
            </a:r>
            <a:r>
              <a:rPr lang="en-US" sz="3200" dirty="0" err="1"/>
              <a:t>Dangermond</a:t>
            </a:r>
            <a:endParaRPr lang="en-US" sz="3200" dirty="0"/>
          </a:p>
          <a:p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“Environmental Systems Research Institute”</a:t>
            </a:r>
          </a:p>
          <a:p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As of 2011, ESRI has 40% of GIS </a:t>
            </a:r>
            <a:r>
              <a:rPr lang="en-US" sz="3200" dirty="0" err="1"/>
              <a:t>marketshare</a:t>
            </a:r>
            <a:endParaRPr lang="en-US" sz="3200" dirty="0"/>
          </a:p>
          <a:p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~30% of revenue goes towards R&amp;D annually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Arc/Info -&gt; ArcMap -&gt; </a:t>
            </a:r>
            <a:r>
              <a:rPr lang="en-US" sz="3200" dirty="0" err="1"/>
              <a:t>ArcPro</a:t>
            </a:r>
            <a:endParaRPr lang="en-US" sz="3200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0E1E4C7D-163E-B119-4339-BF33264A83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95081" y="2331574"/>
            <a:ext cx="1749519" cy="2194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38225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BC6E1-CAC0-0AEA-713A-1AA3812D59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EAEE9E-39D0-484A-A8B6-669035981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5787BA-269B-2CA6-D612-F85319122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ESRI: Software Models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2D880DF-613C-2921-F531-4B23B66964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67" y="1684188"/>
            <a:ext cx="10930466" cy="34896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23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950579-F673-4913-89D1-817DA61AC1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01D2181-25A8-BD4D-724C-D07A70DE9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5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F279D526-3771-7E66-813E-3D6204103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ESRI: “Apps”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519FAE-DCC0-931A-AC99-324A6A8277EC}"/>
              </a:ext>
            </a:extLst>
          </p:cNvPr>
          <p:cNvSpPr txBox="1"/>
          <p:nvPr/>
        </p:nvSpPr>
        <p:spPr>
          <a:xfrm>
            <a:off x="3048000" y="5938012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www.esri.com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</a:t>
            </a:r>
            <a:r>
              <a:rPr lang="en-US" dirty="0" err="1"/>
              <a:t>arcgis</a:t>
            </a:r>
            <a:r>
              <a:rPr lang="en-US" dirty="0"/>
              <a:t>/products/index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51FA86C-6517-C724-FC26-374CE20072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024708"/>
            <a:ext cx="7772400" cy="48085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74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EFE80-63AF-A165-9625-24E0483A14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737057B-F7D5-14A5-1700-1FD346B69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FDED652-B097-9E2A-61BC-A12C70735D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ESRI: “Apps”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F021F87-F47D-4F02-313D-3EC4729B96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061" y="1595702"/>
            <a:ext cx="10905877" cy="3611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4479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6EFB627-8AAC-0283-EA00-F0E282379C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FF6780D-D8D8-27B0-D89E-F0997A92BB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10" name="Picture Placeholder 9" descr="A screenshot of a computer&#10;&#10;AI-generated content may be incorrect.">
            <a:extLst>
              <a:ext uri="{FF2B5EF4-FFF2-40B4-BE49-F238E27FC236}">
                <a16:creationId xmlns:a16="http://schemas.microsoft.com/office/drawing/2014/main" id="{128FBC49-95AB-2972-9ABE-94CE0EB973F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0779" r="20779"/>
          <a:stretch>
            <a:fillRect/>
          </a:stretch>
        </p:blipFill>
        <p:spPr/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3EE9250A-AEFE-FA03-6B7A-79D05CD3A2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0879" y="1841201"/>
            <a:ext cx="5215788" cy="2311026"/>
          </a:xfrm>
        </p:spPr>
        <p:txBody>
          <a:bodyPr/>
          <a:lstStyle/>
          <a:p>
            <a:r>
              <a:rPr lang="en-US" dirty="0"/>
              <a:t>SDKs, APIs, Documentation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7FF833-E47C-B786-3852-F7E82751AF61}"/>
              </a:ext>
            </a:extLst>
          </p:cNvPr>
          <p:cNvSpPr txBox="1"/>
          <p:nvPr/>
        </p:nvSpPr>
        <p:spPr>
          <a:xfrm>
            <a:off x="710879" y="3782895"/>
            <a:ext cx="4876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dirty="0">
                <a:hlinkClick r:id="rId4"/>
              </a:rPr>
              <a:t>https://developers.arcgis.com/documentation/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9863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B1FF7F-5C51-7BC2-A7BF-20028879A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F681C36-EBF3-AA50-7A6F-2411392EC1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73FDD7E-325D-6C8D-3B33-9C014B1D20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ESRI Dev Summit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A93BFD-52F7-E560-7703-8EDA5AC2CF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200" dirty="0"/>
              <a:t>Best Sessions: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Accessibility for Web Maps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Web Editing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3D Mapping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 err="1"/>
              <a:t>Speedgeeking</a:t>
            </a:r>
            <a:endParaRPr lang="en-US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Geometric Operators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ArcGIS Routing Services w/ OpenLayers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Time Data w/ the JavaScript API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/>
              <a:t>Working with Imagery using the JavaScript SDK</a:t>
            </a:r>
          </a:p>
        </p:txBody>
      </p:sp>
    </p:spTree>
    <p:extLst>
      <p:ext uri="{BB962C8B-B14F-4D97-AF65-F5344CB8AC3E}">
        <p14:creationId xmlns:p14="http://schemas.microsoft.com/office/powerpoint/2010/main" val="1093987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DA361C8-51AE-5014-D2A4-BE1B52F277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D925F9-741D-4539-F0DD-DBC0345B8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940AE5-BEC5-B64B-8C43-7E99BAD8740C}" type="slidenum">
              <a:rPr lang="en-US" smtClean="0"/>
              <a:pPr/>
              <a:t>9</a:t>
            </a:fld>
            <a:endParaRPr lang="en-US"/>
          </a:p>
        </p:txBody>
      </p:sp>
      <p:pic>
        <p:nvPicPr>
          <p:cNvPr id="8194" name="Picture 2" descr="Delivering a great demo - DEV Community">
            <a:extLst>
              <a:ext uri="{FF2B5EF4-FFF2-40B4-BE49-F238E27FC236}">
                <a16:creationId xmlns:a16="http://schemas.microsoft.com/office/drawing/2014/main" id="{8757B573-9F8A-193E-D3EA-A5951F7115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5900" y="1358900"/>
            <a:ext cx="4140200" cy="4140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25207479"/>
      </p:ext>
    </p:extLst>
  </p:cSld>
  <p:clrMapOvr>
    <a:masterClrMapping/>
  </p:clrMapOvr>
</p:sld>
</file>

<file path=ppt/theme/theme1.xml><?xml version="1.0" encoding="utf-8"?>
<a:theme xmlns:a="http://schemas.openxmlformats.org/drawingml/2006/main" name="Sanborn_Light">
  <a:themeElements>
    <a:clrScheme name="Sanborn Brand Colors">
      <a:dk1>
        <a:srgbClr val="000000"/>
      </a:dk1>
      <a:lt1>
        <a:srgbClr val="FFFFFF"/>
      </a:lt1>
      <a:dk2>
        <a:srgbClr val="959898"/>
      </a:dk2>
      <a:lt2>
        <a:srgbClr val="F3F3F3"/>
      </a:lt2>
      <a:accent1>
        <a:srgbClr val="0071F2"/>
      </a:accent1>
      <a:accent2>
        <a:srgbClr val="00A2E9"/>
      </a:accent2>
      <a:accent3>
        <a:srgbClr val="65B35F"/>
      </a:accent3>
      <a:accent4>
        <a:srgbClr val="FFB600"/>
      </a:accent4>
      <a:accent5>
        <a:srgbClr val="FE8E00"/>
      </a:accent5>
      <a:accent6>
        <a:srgbClr val="F72841"/>
      </a:accent6>
      <a:hlink>
        <a:srgbClr val="0070F1"/>
      </a:hlink>
      <a:folHlink>
        <a:srgbClr val="00A1E9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ANBORN Template v2.1" id="{37F13668-1CE5-154C-BBA0-230B22092909}" vid="{07B9A803-ECB3-4645-900B-6333E6668594}"/>
    </a:ext>
  </a:extLst>
</a:theme>
</file>

<file path=ppt/theme/theme2.xml><?xml version="1.0" encoding="utf-8"?>
<a:theme xmlns:a="http://schemas.openxmlformats.org/drawingml/2006/main" name="Sanborn_Dark">
  <a:themeElements>
    <a:clrScheme name="Sanborn Brand Colors">
      <a:dk1>
        <a:srgbClr val="000000"/>
      </a:dk1>
      <a:lt1>
        <a:srgbClr val="FFFFFF"/>
      </a:lt1>
      <a:dk2>
        <a:srgbClr val="959898"/>
      </a:dk2>
      <a:lt2>
        <a:srgbClr val="F3F3F3"/>
      </a:lt2>
      <a:accent1>
        <a:srgbClr val="0071F2"/>
      </a:accent1>
      <a:accent2>
        <a:srgbClr val="00A2E9"/>
      </a:accent2>
      <a:accent3>
        <a:srgbClr val="65B35F"/>
      </a:accent3>
      <a:accent4>
        <a:srgbClr val="FFB600"/>
      </a:accent4>
      <a:accent5>
        <a:srgbClr val="FE8E00"/>
      </a:accent5>
      <a:accent6>
        <a:srgbClr val="F72841"/>
      </a:accent6>
      <a:hlink>
        <a:srgbClr val="0070F1"/>
      </a:hlink>
      <a:folHlink>
        <a:srgbClr val="00A1E9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SANBORN Template v2.1" id="{37F13668-1CE5-154C-BBA0-230B22092909}" vid="{EED607E4-4629-2948-91BA-DB16ADA8C9B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4b633c97-4e4f-4a41-88d6-46df75420660" xsi:nil="true"/>
    <lcf76f155ced4ddcb4097134ff3c332f xmlns="c3dfec18-8878-4e48-9cfd-874cb1e40ad2">
      <Terms xmlns="http://schemas.microsoft.com/office/infopath/2007/PartnerControls"/>
    </lcf76f155ced4ddcb4097134ff3c332f>
    <SharedWithUsers xmlns="e8239976-03c5-4260-92ca-c720973e7a3c">
      <UserInfo>
        <DisplayName>Ayala Lopez, Paula</DisplayName>
        <AccountId>173</AccountId>
        <AccountType/>
      </UserInfo>
      <UserInfo>
        <DisplayName>Harrington, Thomas</DisplayName>
        <AccountId>9</AccountId>
        <AccountType/>
      </UserInfo>
      <UserInfo>
        <DisplayName>Davis, Rebecca</DisplayName>
        <AccountId>244</AccountId>
        <AccountType/>
      </UserInfo>
    </SharedWithUsers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63BAB89D118C94383467BBE77D0A7CF" ma:contentTypeVersion="14" ma:contentTypeDescription="Create a new document." ma:contentTypeScope="" ma:versionID="d296c1f1cd52eaccd2649692bdf38bcc">
  <xsd:schema xmlns:xsd="http://www.w3.org/2001/XMLSchema" xmlns:xs="http://www.w3.org/2001/XMLSchema" xmlns:p="http://schemas.microsoft.com/office/2006/metadata/properties" xmlns:ns2="c3dfec18-8878-4e48-9cfd-874cb1e40ad2" xmlns:ns3="e8239976-03c5-4260-92ca-c720973e7a3c" xmlns:ns4="4b633c97-4e4f-4a41-88d6-46df75420660" targetNamespace="http://schemas.microsoft.com/office/2006/metadata/properties" ma:root="true" ma:fieldsID="0a661a13723c1ee32d76091ea10f83a2" ns2:_="" ns3:_="" ns4:_="">
    <xsd:import namespace="c3dfec18-8878-4e48-9cfd-874cb1e40ad2"/>
    <xsd:import namespace="e8239976-03c5-4260-92ca-c720973e7a3c"/>
    <xsd:import namespace="4b633c97-4e4f-4a41-88d6-46df754206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bjectDetectorVersion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4:TaxCatchAll" minOccurs="0"/>
                <xsd:element ref="ns2:MediaServiceDateTake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SearchProperties" minOccurs="0"/>
                <xsd:element ref="ns2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3dfec18-8878-4e48-9cfd-874cb1e40ad2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bjectDetectorVersions" ma:index="10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lcf76f155ced4ddcb4097134ff3c332f" ma:index="14" nillable="true" ma:taxonomy="true" ma:internalName="lcf76f155ced4ddcb4097134ff3c332f" ma:taxonomyFieldName="MediaServiceImageTags" ma:displayName="Image Tags" ma:readOnly="false" ma:fieldId="{5cf76f15-5ced-4ddc-b409-7134ff3c332f}" ma:taxonomyMulti="true" ma:sspId="0592fdc4-b179-40a0-8c3d-e7f37e9f87d7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8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9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SearchProperties" ma:index="20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8239976-03c5-4260-92ca-c720973e7a3c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b633c97-4e4f-4a41-88d6-46df75420660" elementFormDefault="qualified">
    <xsd:import namespace="http://schemas.microsoft.com/office/2006/documentManagement/types"/>
    <xsd:import namespace="http://schemas.microsoft.com/office/infopath/2007/PartnerControls"/>
    <xsd:element name="TaxCatchAll" ma:index="15" nillable="true" ma:displayName="Taxonomy Catch All Column" ma:hidden="true" ma:list="{6049f031-90dd-4134-b92d-2b65d54bb60f}" ma:internalName="TaxCatchAll" ma:showField="CatchAllData" ma:web="4b633c97-4e4f-4a41-88d6-46df75420660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C001A36D-DE42-40E0-AE86-096AB00DB99E}">
  <ds:schemaRefs>
    <ds:schemaRef ds:uri="http://purl.org/dc/elements/1.1/"/>
    <ds:schemaRef ds:uri="http://schemas.microsoft.com/office/2006/documentManagement/types"/>
    <ds:schemaRef ds:uri="c3dfec18-8878-4e48-9cfd-874cb1e40ad2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4b633c97-4e4f-4a41-88d6-46df75420660"/>
    <ds:schemaRef ds:uri="e8239976-03c5-4260-92ca-c720973e7a3c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4B69C121-17A1-4AB8-B0CB-803B2A0A6BCB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3dfec18-8878-4e48-9cfd-874cb1e40ad2"/>
    <ds:schemaRef ds:uri="e8239976-03c5-4260-92ca-c720973e7a3c"/>
    <ds:schemaRef ds:uri="4b633c97-4e4f-4a41-88d6-46df7542066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8C5C164-A54B-4732-AA5D-3CD0A0437811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3697</TotalTime>
  <Words>666</Words>
  <Application>Microsoft Macintosh PowerPoint</Application>
  <PresentationFormat>Widescreen</PresentationFormat>
  <Paragraphs>126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14</vt:i4>
      </vt:variant>
    </vt:vector>
  </HeadingPairs>
  <TitlesOfParts>
    <vt:vector size="21" baseType="lpstr">
      <vt:lpstr>Aptos</vt:lpstr>
      <vt:lpstr>Aptos Display</vt:lpstr>
      <vt:lpstr>Aptos Light</vt:lpstr>
      <vt:lpstr>Arial</vt:lpstr>
      <vt:lpstr>Calibri</vt:lpstr>
      <vt:lpstr>Sanborn_Light</vt:lpstr>
      <vt:lpstr>Sanborn_Dark</vt:lpstr>
      <vt:lpstr>Developer Summit Synopsis  Mark Grinberg 3/21/25</vt:lpstr>
      <vt:lpstr>Agenda</vt:lpstr>
      <vt:lpstr>What is ESRI?</vt:lpstr>
      <vt:lpstr>What is ESRI: Software Models</vt:lpstr>
      <vt:lpstr>What is ESRI: “Apps”</vt:lpstr>
      <vt:lpstr>What is ESRI: “Apps”</vt:lpstr>
      <vt:lpstr>SDKs, APIs, Documentation</vt:lpstr>
      <vt:lpstr>ESRI Dev Summit</vt:lpstr>
      <vt:lpstr>PowerPoint Presentation</vt:lpstr>
      <vt:lpstr>Demo</vt:lpstr>
      <vt:lpstr>Conclusions</vt:lpstr>
      <vt:lpstr>Documentation &amp; Resources</vt:lpstr>
      <vt:lpstr>Questions?</vt:lpstr>
      <vt:lpstr>Fun &amp; Miscellany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Ayala Lopez, Paula</dc:creator>
  <cp:lastModifiedBy>Grinberg, Mark</cp:lastModifiedBy>
  <cp:revision>21</cp:revision>
  <dcterms:created xsi:type="dcterms:W3CDTF">2024-03-29T15:23:28Z</dcterms:created>
  <dcterms:modified xsi:type="dcterms:W3CDTF">2025-03-21T16:20:42Z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0x010100F63BAB89D118C94383467BBE77D0A7CF</vt:lpwstr>
  </property>
  <property fmtid="{D5CDD505-2E9C-101B-9397-08002B2CF9AE}" pid="3" name="MediaServiceImageTags">
    <vt:lpwstr/>
  </property>
  <property fmtid="{D5CDD505-2E9C-101B-9397-08002B2CF9AE}" pid="4" name="MSIP_Label_73f05394-d1f3-4922-9f89-39bd42bbbf32_Enabled">
    <vt:lpwstr>true</vt:lpwstr>
  </property>
  <property fmtid="{D5CDD505-2E9C-101B-9397-08002B2CF9AE}" pid="5" name="MSIP_Label_73f05394-d1f3-4922-9f89-39bd42bbbf32_SetDate">
    <vt:lpwstr>2024-05-20T14:11:51Z</vt:lpwstr>
  </property>
  <property fmtid="{D5CDD505-2E9C-101B-9397-08002B2CF9AE}" pid="6" name="MSIP_Label_73f05394-d1f3-4922-9f89-39bd42bbbf32_Method">
    <vt:lpwstr>Standard</vt:lpwstr>
  </property>
  <property fmtid="{D5CDD505-2E9C-101B-9397-08002B2CF9AE}" pid="7" name="MSIP_Label_73f05394-d1f3-4922-9f89-39bd42bbbf32_Name">
    <vt:lpwstr>defa4170-0d19-0005-0003-bc88714345d2</vt:lpwstr>
  </property>
  <property fmtid="{D5CDD505-2E9C-101B-9397-08002B2CF9AE}" pid="8" name="MSIP_Label_73f05394-d1f3-4922-9f89-39bd42bbbf32_SiteId">
    <vt:lpwstr>d5d2805a-75f6-4aa8-bc59-31dc5123e9f3</vt:lpwstr>
  </property>
  <property fmtid="{D5CDD505-2E9C-101B-9397-08002B2CF9AE}" pid="9" name="MSIP_Label_73f05394-d1f3-4922-9f89-39bd42bbbf32_ActionId">
    <vt:lpwstr>dcde5570-eed4-4dad-8364-b766bff83c5b</vt:lpwstr>
  </property>
  <property fmtid="{D5CDD505-2E9C-101B-9397-08002B2CF9AE}" pid="10" name="MSIP_Label_73f05394-d1f3-4922-9f89-39bd42bbbf32_ContentBits">
    <vt:lpwstr>0</vt:lpwstr>
  </property>
</Properties>
</file>

<file path=docProps/thumbnail.jpeg>
</file>